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5" r:id="rId9"/>
    <p:sldId id="266" r:id="rId10"/>
    <p:sldId id="264" r:id="rId11"/>
    <p:sldId id="267" r:id="rId12"/>
    <p:sldId id="268" r:id="rId13"/>
    <p:sldId id="269" r:id="rId14"/>
    <p:sldId id="271" r:id="rId15"/>
    <p:sldId id="272" r:id="rId16"/>
    <p:sldId id="273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5/22/2022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D186D4F0-A4DB-4307-BA10-B56CEBF275DD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038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1"/>
            <a:ext cx="3170583" cy="48038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/>
              <a:t>5/22/2022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2" tIns="47426" rIns="94852" bIns="474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2" tIns="47426" rIns="94852" bIns="474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4"/>
            <a:ext cx="3170583" cy="48038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4"/>
            <a:ext cx="3170583" cy="48038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2350BFFC-2DFD-4A9D-9A68-064D4BFCC9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402AA2-412C-4CBD-8B11-5FD1EE28741C}" type="datetime1">
              <a:rPr lang="en-US" smtClean="0"/>
              <a:t>5/22/2022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96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09962B-031D-4D82-99A2-B7AF590376D1}" type="datetime1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0949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FEFDAE-53A7-4700-A8AC-A7F8493A25D4}" type="datetime1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11130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EF778B-53EB-4E6C-AF15-7C3FA23FA134}" type="datetime1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879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BC90EE-1FFB-46CD-B601-9999245E1B72}" type="datetime1">
              <a:rPr lang="en-US" smtClean="0"/>
              <a:t>5/22/2022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11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CD49EB-4893-4F87-99C3-E45B723136FA}" type="datetime1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21877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AE52B3-73A8-4B99-9670-62C097E2FC60}" type="datetime1">
              <a:rPr lang="en-US" smtClean="0"/>
              <a:t>5/22/2022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57913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D7DB27-F44A-4AFC-A3CE-0BF3D2FFD7E9}" type="datetime1">
              <a:rPr lang="en-US" smtClean="0"/>
              <a:t>5/22/2022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6481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76E866-081E-4686-ABB4-67F13DEC1BD3}" type="datetime1">
              <a:rPr lang="en-US" smtClean="0"/>
              <a:t>5/22/2022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69288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936D34-C7FC-488B-B6DE-CCA401B871CC}" type="datetime1">
              <a:rPr lang="en-US" smtClean="0"/>
              <a:t>5/22/2022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51421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6BFB11-BA90-46F3-A3F6-F610BC074519}" type="datetime1">
              <a:rPr lang="en-US" smtClean="0"/>
              <a:t>5/22/2022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36323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55ED5BD-A2C1-424D-B4F6-8F979DA7F9A3}" type="datetime1">
              <a:rPr lang="en-US" smtClean="0"/>
              <a:t>5/22/2022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08BE050-F95C-45AC-9C84-30B8A48049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4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584775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Psalms 38:1-10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02361"/>
            <a:ext cx="8229600" cy="877163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Guilt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584" y="602030"/>
            <a:ext cx="7772400" cy="815608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+mn-lt"/>
              </a:rPr>
              <a:t>Efforts To Escape Guilt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050" y="1447800"/>
            <a:ext cx="8851900" cy="535531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3800" baseline="0" dirty="0"/>
              <a:t>Kill the prophets. 1 Thessalonians 2:14-15; </a:t>
            </a:r>
            <a:br>
              <a:rPr lang="en-US" sz="3800" baseline="0" dirty="0"/>
            </a:br>
            <a:r>
              <a:rPr lang="en-US" sz="3800" baseline="0" dirty="0"/>
              <a:t>Hebrews 11:32, 36-37; Romans 11:3; </a:t>
            </a:r>
            <a:br>
              <a:rPr lang="en-US" sz="3800" baseline="0" dirty="0"/>
            </a:br>
            <a:r>
              <a:rPr lang="en-US" sz="3800" baseline="0" dirty="0"/>
              <a:t>cf. 1 Kings 19:14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3800" baseline="0" dirty="0"/>
              <a:t>Kill Jesus.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800" baseline="0" dirty="0"/>
              <a:t>Pharisees offended at His teaching. Matthew 15:12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800" baseline="0" dirty="0"/>
              <a:t>Filled with madness. Luke 6:7,11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800" baseline="0" dirty="0"/>
              <a:t>Insulted. Luke 11:45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800" baseline="0" dirty="0"/>
              <a:t>Crucified Him. Mark 15:13-14</a:t>
            </a: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227" y="602030"/>
            <a:ext cx="7772400" cy="815608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+mn-lt"/>
              </a:rPr>
              <a:t>Efforts To Escape Guilt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45585" y="1447800"/>
            <a:ext cx="8464550" cy="3990836"/>
          </a:xfr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dirty="0"/>
              <a:t>Kill the apostles. Acts 5:28, 33</a:t>
            </a:r>
          </a:p>
          <a:p>
            <a:pPr>
              <a:buClr>
                <a:schemeClr val="tx1"/>
              </a:buClr>
            </a:pPr>
            <a:r>
              <a:rPr lang="en-US" sz="4000" dirty="0"/>
              <a:t>Kill Stephen. Acts 7</a:t>
            </a:r>
          </a:p>
          <a:p>
            <a:pPr>
              <a:buClr>
                <a:schemeClr val="tx1"/>
              </a:buClr>
            </a:pPr>
            <a:r>
              <a:rPr lang="en-US" sz="4000" dirty="0"/>
              <a:t>Kill Paul. Acts 14:19; 2 Corinthians 1:8-10; cf. 11:23ff</a:t>
            </a:r>
          </a:p>
          <a:p>
            <a:pPr lvl="1">
              <a:buClr>
                <a:schemeClr val="tx1"/>
              </a:buClr>
            </a:pPr>
            <a:r>
              <a:rPr lang="en-US" sz="4000" dirty="0"/>
              <a:t>Even among brethren, Paul considered an enemy. Galatians 4:16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654" y="602030"/>
            <a:ext cx="7772400" cy="815608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+mn-lt"/>
              </a:rPr>
              <a:t>Efforts To Escape Guilt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0173" y="1447800"/>
            <a:ext cx="7982146" cy="4555093"/>
          </a:xfr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da-DK" sz="4000" baseline="0" dirty="0"/>
              <a:t>Blame someone else. (Genesis 3:12ff;</a:t>
            </a:r>
            <a:br>
              <a:rPr lang="da-DK" sz="4000" baseline="0" dirty="0"/>
            </a:br>
            <a:r>
              <a:rPr lang="da-DK" sz="4000" baseline="0" dirty="0"/>
              <a:t>1 Samuel 15)</a:t>
            </a:r>
          </a:p>
          <a:p>
            <a:pPr>
              <a:buClr>
                <a:schemeClr val="tx1"/>
              </a:buClr>
            </a:pPr>
            <a:r>
              <a:rPr lang="en-US" sz="4000" baseline="0" dirty="0"/>
              <a:t>Find someone sinful who will sympathize with your sinful actions.</a:t>
            </a:r>
            <a:br>
              <a:rPr lang="en-US" sz="4000" baseline="0" dirty="0"/>
            </a:br>
            <a:r>
              <a:rPr lang="en-US" sz="4000" baseline="0" dirty="0"/>
              <a:t>(1 Kings 22:4-8)</a:t>
            </a:r>
          </a:p>
          <a:p>
            <a:pPr>
              <a:buClr>
                <a:schemeClr val="tx1"/>
              </a:buClr>
            </a:pPr>
            <a:r>
              <a:rPr lang="en-US" sz="4000" baseline="0" dirty="0"/>
              <a:t>Deny any absolute moral standard.</a:t>
            </a:r>
            <a:br>
              <a:rPr lang="en-US" sz="4000" baseline="0" dirty="0"/>
            </a:br>
            <a:r>
              <a:rPr lang="en-US" sz="4000" baseline="0" dirty="0"/>
              <a:t>(John 18:38)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381000"/>
            <a:ext cx="8686800" cy="630942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4000" b="1" u="sng" baseline="0" dirty="0"/>
              <a:t>Is there a sadistic joy to be derived from making someone feel guilty</a:t>
            </a:r>
            <a:r>
              <a:rPr lang="en-US" sz="4000" b="1" baseline="0" dirty="0"/>
              <a:t>?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baseline="0" dirty="0"/>
              <a:t>Philippians 3:18</a:t>
            </a:r>
            <a:r>
              <a:rPr lang="en-US" sz="3600" baseline="0" dirty="0"/>
              <a:t>, </a:t>
            </a:r>
            <a:r>
              <a:rPr lang="en-US" sz="3600" i="1" baseline="0" dirty="0"/>
              <a:t>“</a:t>
            </a:r>
            <a:r>
              <a:rPr lang="en-US" sz="3600" b="1" i="1" baseline="0" dirty="0"/>
              <a:t>For many walk, of whom I told you often, and now tell you </a:t>
            </a:r>
            <a:r>
              <a:rPr lang="en-US" sz="3600" b="1" i="1" u="sng" baseline="0" dirty="0"/>
              <a:t>even weeping</a:t>
            </a:r>
            <a:r>
              <a:rPr lang="en-US" sz="3600" b="1" i="1" baseline="0" dirty="0"/>
              <a:t>, (that they are) the enemies of the cross of Christ</a:t>
            </a:r>
            <a:r>
              <a:rPr lang="en-US" sz="3600" i="1" baseline="0" dirty="0"/>
              <a:t>.”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baseline="0" dirty="0"/>
              <a:t>2 Cor</a:t>
            </a:r>
            <a:r>
              <a:rPr lang="en-US" sz="3600" b="1" dirty="0"/>
              <a:t>inthians </a:t>
            </a:r>
            <a:r>
              <a:rPr lang="en-US" sz="3600" b="1" baseline="0" dirty="0"/>
              <a:t>2:4</a:t>
            </a:r>
            <a:r>
              <a:rPr lang="en-US" sz="3600" baseline="0" dirty="0"/>
              <a:t>, </a:t>
            </a:r>
            <a:r>
              <a:rPr lang="en-US" sz="3600" i="1" baseline="0" dirty="0"/>
              <a:t>“</a:t>
            </a:r>
            <a:r>
              <a:rPr lang="en-US" sz="3600" b="1" i="1" baseline="0" dirty="0"/>
              <a:t>For out of much affliction and anguish of heart I wrote unto you with </a:t>
            </a:r>
            <a:r>
              <a:rPr lang="en-US" sz="3600" b="1" i="1" u="sng" baseline="0" dirty="0"/>
              <a:t>many tears</a:t>
            </a:r>
            <a:r>
              <a:rPr lang="en-US" sz="3600" b="1" i="1" baseline="0" dirty="0"/>
              <a:t>; not that ye should be made sorry, but that ye might know the love that I have more abundantly unto you</a:t>
            </a:r>
            <a:r>
              <a:rPr lang="en-US" sz="3600" i="1" baseline="0" dirty="0"/>
              <a:t>.”</a:t>
            </a:r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90746" y="685800"/>
            <a:ext cx="8001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+mn-lt"/>
              </a:rPr>
              <a:t>The Holy Spirit was sent to </a:t>
            </a:r>
            <a:r>
              <a:rPr lang="en-US" sz="4000" i="1" dirty="0">
                <a:latin typeface="+mn-lt"/>
              </a:rPr>
              <a:t>“</a:t>
            </a:r>
            <a:r>
              <a:rPr lang="en-US" sz="4000" b="1" i="1" u="sng" dirty="0">
                <a:latin typeface="+mn-lt"/>
              </a:rPr>
              <a:t>convict</a:t>
            </a:r>
            <a:r>
              <a:rPr lang="en-US" sz="4000" b="1" i="1" dirty="0">
                <a:latin typeface="+mn-lt"/>
              </a:rPr>
              <a:t> the world of sin</a:t>
            </a:r>
            <a:r>
              <a:rPr lang="en-US" sz="4000" i="1" dirty="0">
                <a:latin typeface="+mn-lt"/>
              </a:rPr>
              <a:t>.”</a:t>
            </a:r>
            <a:r>
              <a:rPr lang="en-US" sz="4000" dirty="0">
                <a:latin typeface="+mn-lt"/>
              </a:rPr>
              <a:t> </a:t>
            </a:r>
            <a:r>
              <a:rPr lang="en-US" sz="4000" b="1" dirty="0">
                <a:latin typeface="+mn-lt"/>
              </a:rPr>
              <a:t>(John 16:8)</a:t>
            </a:r>
          </a:p>
          <a:p>
            <a:pPr>
              <a:spcBef>
                <a:spcPct val="50000"/>
              </a:spcBef>
            </a:pPr>
            <a:r>
              <a:rPr lang="en-US" sz="4000" b="1" i="1" dirty="0" err="1">
                <a:latin typeface="+mn-lt"/>
              </a:rPr>
              <a:t>elencho</a:t>
            </a:r>
            <a:r>
              <a:rPr lang="en-US" sz="4000" i="1" dirty="0">
                <a:latin typeface="+mn-lt"/>
              </a:rPr>
              <a:t> </a:t>
            </a:r>
            <a:r>
              <a:rPr lang="en-US" sz="4000" dirty="0">
                <a:latin typeface="+mn-lt"/>
              </a:rPr>
              <a:t>“… to convict, confute, refute, usually with the suggestion of putting the convicted person to shame, see Matthew 18:15” </a:t>
            </a:r>
            <a:r>
              <a:rPr lang="en-US" sz="2000" dirty="0">
                <a:latin typeface="+mn-lt"/>
              </a:rPr>
              <a:t>(Vine’s Expository Dictionary)</a:t>
            </a:r>
            <a:endParaRPr lang="en-US" sz="1600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66627" y="1143000"/>
            <a:ext cx="8229600" cy="193899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alpha val="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dirty="0">
                <a:latin typeface="+mn-lt"/>
              </a:rPr>
              <a:t>Guilt, shame and sorrow for sin are necessary for </a:t>
            </a:r>
            <a:r>
              <a:rPr lang="en-US" sz="4000" i="1" dirty="0">
                <a:latin typeface="+mn-lt"/>
              </a:rPr>
              <a:t>“</a:t>
            </a:r>
            <a:r>
              <a:rPr lang="en-US" sz="4000" b="1" i="1" dirty="0">
                <a:latin typeface="+mn-lt"/>
              </a:rPr>
              <a:t>Godly sorrow worketh repentance</a:t>
            </a:r>
            <a:r>
              <a:rPr lang="en-US" sz="4000" i="1" dirty="0">
                <a:latin typeface="+mn-lt"/>
              </a:rPr>
              <a:t>”</a:t>
            </a:r>
            <a:r>
              <a:rPr lang="en-US" sz="4000" dirty="0">
                <a:latin typeface="+mn-lt"/>
              </a:rPr>
              <a:t> </a:t>
            </a:r>
            <a:r>
              <a:rPr lang="en-US" sz="4000" b="1" dirty="0">
                <a:latin typeface="+mn-lt"/>
              </a:rPr>
              <a:t>(2 Corinthians 7:10)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28600" y="487362"/>
            <a:ext cx="838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u="sng" dirty="0">
                <a:latin typeface="+mn-lt"/>
              </a:rPr>
              <a:t>God’s Solution To Guilt</a:t>
            </a:r>
            <a:r>
              <a:rPr lang="en-US" sz="4800" b="1" dirty="0">
                <a:latin typeface="+mn-lt"/>
              </a:rPr>
              <a:t>: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04800" y="2286000"/>
            <a:ext cx="838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800" dirty="0">
                <a:latin typeface="+mn-lt"/>
              </a:rPr>
              <a:t>REPENT – Acts 17:30-31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04800" y="4419600"/>
            <a:ext cx="822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>
                <a:latin typeface="+mn-lt"/>
              </a:rPr>
              <a:t>Cause Of Guilt Is Sin!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2030"/>
            <a:ext cx="7772400" cy="815608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Guilt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47800"/>
            <a:ext cx="7772400" cy="4555093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baseline="0" dirty="0"/>
              <a:t>Definition: “… Responsibility for a mistake or error. Remorseful awareness of having done something wrong.”</a:t>
            </a:r>
            <a:br>
              <a:rPr lang="en-US" sz="4000" baseline="0" dirty="0"/>
            </a:br>
            <a:r>
              <a:rPr lang="en-US" sz="4000" baseline="0" dirty="0"/>
              <a:t>(The American Heritage</a:t>
            </a:r>
            <a:r>
              <a:rPr lang="en-US" sz="4000" dirty="0"/>
              <a:t> </a:t>
            </a:r>
            <a:r>
              <a:rPr lang="en-US" sz="4000" baseline="0" dirty="0"/>
              <a:t>Dictionary)</a:t>
            </a:r>
          </a:p>
          <a:p>
            <a:pPr marL="0" indent="0">
              <a:buNone/>
            </a:pPr>
            <a:endParaRPr lang="en-US" sz="4000" dirty="0"/>
          </a:p>
          <a:p>
            <a:pPr>
              <a:buClr>
                <a:schemeClr val="tx1"/>
              </a:buClr>
            </a:pPr>
            <a:r>
              <a:rPr lang="en-US" sz="4000" dirty="0"/>
              <a:t>One of the responsibilities of preachers. </a:t>
            </a:r>
            <a:br>
              <a:rPr lang="en-US" sz="4000" dirty="0"/>
            </a:br>
            <a:r>
              <a:rPr lang="en-US" sz="4000" dirty="0"/>
              <a:t>2 Timothy 4:2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2030"/>
            <a:ext cx="7772400" cy="815608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Guilt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8708" y="1447800"/>
            <a:ext cx="8343508" cy="4708981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baseline="0" dirty="0"/>
              <a:t>The freedom from guilt is forgiveness</a:t>
            </a:r>
            <a:r>
              <a:rPr lang="en-US" sz="4000" b="1" baseline="0" dirty="0"/>
              <a:t>.</a:t>
            </a:r>
          </a:p>
          <a:p>
            <a:pPr marL="461963" indent="-461963">
              <a:buNone/>
            </a:pPr>
            <a:r>
              <a:rPr lang="en-US" sz="4000" baseline="0" dirty="0"/>
              <a:t>1.	How does God approach the sinner?</a:t>
            </a:r>
          </a:p>
          <a:p>
            <a:pPr marL="461963" indent="-461963">
              <a:buNone/>
            </a:pPr>
            <a:r>
              <a:rPr lang="en-US" sz="4000" baseline="0" dirty="0"/>
              <a:t>2.	How did the prophets of God approach the sinner in the Old Testament?</a:t>
            </a:r>
          </a:p>
          <a:p>
            <a:pPr marL="461963" indent="-461963">
              <a:buNone/>
            </a:pPr>
            <a:r>
              <a:rPr lang="en-US" sz="4000" baseline="0" dirty="0"/>
              <a:t>3.	How did Jesus?</a:t>
            </a:r>
          </a:p>
          <a:p>
            <a:pPr marL="461963" indent="-461963">
              <a:buNone/>
            </a:pPr>
            <a:r>
              <a:rPr lang="en-US" sz="4000" baseline="0" dirty="0"/>
              <a:t>4.	How did the apostles of Christ approach the sinner in the New Testament?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2030"/>
            <a:ext cx="7772400" cy="815608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God In The Garden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90746" y="1638300"/>
            <a:ext cx="8001000" cy="4647426"/>
          </a:xfrm>
        </p:spPr>
        <p:txBody>
          <a:bodyPr>
            <a:sp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sz="4000" b="1" u="sng" dirty="0"/>
              <a:t>Adam and Eve</a:t>
            </a:r>
            <a:r>
              <a:rPr lang="en-US" sz="4000" b="1" dirty="0"/>
              <a:t>. Genesis 2-3</a:t>
            </a:r>
          </a:p>
          <a:p>
            <a:pPr lvl="1">
              <a:lnSpc>
                <a:spcPct val="120000"/>
              </a:lnSpc>
              <a:buClr>
                <a:schemeClr val="tx1"/>
              </a:buClr>
            </a:pPr>
            <a:r>
              <a:rPr lang="en-US" sz="4000" dirty="0"/>
              <a:t>Did the Lord avoid the subject, seek to calm their fears, or cover their shame?</a:t>
            </a:r>
          </a:p>
          <a:p>
            <a:pPr marL="319088" lvl="1" indent="0">
              <a:lnSpc>
                <a:spcPct val="120000"/>
              </a:lnSpc>
              <a:buNone/>
            </a:pPr>
            <a:endParaRPr lang="en-US" sz="4000" dirty="0"/>
          </a:p>
          <a:p>
            <a:pPr lvl="1">
              <a:lnSpc>
                <a:spcPct val="120000"/>
              </a:lnSpc>
              <a:buClr>
                <a:schemeClr val="tx1"/>
              </a:buClr>
            </a:pPr>
            <a:r>
              <a:rPr lang="en-US" sz="4000" dirty="0"/>
              <a:t>Did He face them with their actions? </a:t>
            </a:r>
            <a:br>
              <a:rPr lang="en-US" sz="4000" dirty="0"/>
            </a:br>
            <a:r>
              <a:rPr lang="en-US" sz="4000" dirty="0"/>
              <a:t>Genesis 3:9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2030"/>
            <a:ext cx="7772400" cy="815608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God With Cain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47800"/>
            <a:ext cx="7772400" cy="3939540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b="1" u="sng" dirty="0"/>
              <a:t>Cain</a:t>
            </a:r>
            <a:r>
              <a:rPr lang="en-US" sz="4000" b="1" dirty="0"/>
              <a:t>. Genesis 4:5-7</a:t>
            </a:r>
          </a:p>
          <a:p>
            <a:pPr lvl="1">
              <a:buClr>
                <a:schemeClr val="tx1"/>
              </a:buClr>
            </a:pPr>
            <a:r>
              <a:rPr lang="en-US" sz="4000" dirty="0"/>
              <a:t>“If thou </a:t>
            </a:r>
            <a:r>
              <a:rPr lang="en-US" sz="4000" b="1" dirty="0"/>
              <a:t>doest well</a:t>
            </a:r>
            <a:r>
              <a:rPr lang="en-US" sz="4000" dirty="0"/>
              <a:t>, shall it not be lifted up?”</a:t>
            </a:r>
          </a:p>
          <a:p>
            <a:pPr lvl="1">
              <a:buNone/>
            </a:pPr>
            <a:endParaRPr lang="en-US" sz="4000" dirty="0"/>
          </a:p>
          <a:p>
            <a:pPr lvl="1">
              <a:buClr>
                <a:schemeClr val="tx1"/>
              </a:buClr>
            </a:pPr>
            <a:r>
              <a:rPr lang="en-US" sz="4000" dirty="0"/>
              <a:t>(Hebrew </a:t>
            </a:r>
            <a:r>
              <a:rPr lang="en-US" sz="4000" i="1" dirty="0" err="1"/>
              <a:t>yatab</a:t>
            </a:r>
            <a:r>
              <a:rPr lang="en-US" sz="4000" dirty="0"/>
              <a:t>) “to be good, do well, be glad, please, do good.” (W.E. Vine)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22" y="395645"/>
            <a:ext cx="8740285" cy="815608"/>
          </a:xfrm>
        </p:spPr>
        <p:txBody>
          <a:bodyPr wrap="square">
            <a:spAutoFit/>
          </a:bodyPr>
          <a:lstStyle/>
          <a:p>
            <a:r>
              <a:rPr lang="en-US" sz="4400" b="1" baseline="0" dirty="0">
                <a:solidFill>
                  <a:schemeClr val="tx1"/>
                </a:solidFill>
                <a:latin typeface="+mn-lt"/>
              </a:rPr>
              <a:t>Nathan with David. 2 Samuel 12:1-14</a:t>
            </a:r>
            <a:endParaRPr lang="en-US" sz="4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6239" y="1417638"/>
            <a:ext cx="8591453" cy="4708981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dirty="0"/>
              <a:t>David</a:t>
            </a:r>
            <a:r>
              <a:rPr lang="en-US" sz="4000" b="1" dirty="0"/>
              <a:t> …</a:t>
            </a:r>
          </a:p>
          <a:p>
            <a:pPr>
              <a:buClr>
                <a:schemeClr val="tx1"/>
              </a:buClr>
            </a:pPr>
            <a:r>
              <a:rPr lang="en-US" sz="4000" i="1" dirty="0"/>
              <a:t>“Thou art the man …”</a:t>
            </a:r>
            <a:r>
              <a:rPr lang="en-US" sz="4000" dirty="0"/>
              <a:t> 2 Samuel 12:7</a:t>
            </a:r>
          </a:p>
          <a:p>
            <a:pPr>
              <a:buClr>
                <a:schemeClr val="tx1"/>
              </a:buClr>
            </a:pPr>
            <a:r>
              <a:rPr lang="en-US" sz="4000" i="1" dirty="0"/>
              <a:t>“… thou despised the word of Jehovah …”</a:t>
            </a:r>
            <a:br>
              <a:rPr lang="en-US" sz="4000" i="1" dirty="0"/>
            </a:br>
            <a:r>
              <a:rPr lang="en-US" sz="4000" dirty="0"/>
              <a:t>2 Samuel 12:9</a:t>
            </a:r>
          </a:p>
          <a:p>
            <a:pPr>
              <a:buClr>
                <a:schemeClr val="tx1"/>
              </a:buClr>
            </a:pPr>
            <a:r>
              <a:rPr lang="en-US" sz="4000" i="1" dirty="0"/>
              <a:t>“… thou hast given great occasion to the enemies of Jehovah to blaspheme.”</a:t>
            </a:r>
            <a:r>
              <a:rPr lang="en-US" sz="4000" dirty="0"/>
              <a:t> 2 Samuel 12:14</a:t>
            </a:r>
          </a:p>
          <a:p>
            <a:pPr>
              <a:buClr>
                <a:schemeClr val="tx1"/>
              </a:buClr>
            </a:pPr>
            <a:r>
              <a:rPr lang="en-US" sz="4000" i="1" dirty="0"/>
              <a:t> “I have sinned against Jehovah.”</a:t>
            </a:r>
            <a:r>
              <a:rPr lang="en-US" sz="4000" dirty="0"/>
              <a:t> 2 Samuel 12:13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381000"/>
            <a:ext cx="8686800" cy="6017032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b="1" u="sng" dirty="0"/>
              <a:t>David</a:t>
            </a:r>
            <a:r>
              <a:rPr lang="en-US" sz="3500" b="1" dirty="0"/>
              <a:t> … </a:t>
            </a:r>
            <a:r>
              <a:rPr lang="en-US" sz="3500" b="1" baseline="0" dirty="0"/>
              <a:t>Psalms 51:3; 16:1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500" baseline="0" dirty="0"/>
              <a:t>The happy man is the forgiven man.</a:t>
            </a:r>
            <a:br>
              <a:rPr lang="en-US" sz="3500" baseline="0" dirty="0"/>
            </a:br>
            <a:r>
              <a:rPr lang="en-US" sz="3500" baseline="0" dirty="0"/>
              <a:t>Psalms 32:1-2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500" dirty="0"/>
              <a:t>The wicked man hides</a:t>
            </a:r>
            <a:r>
              <a:rPr lang="en-US" sz="3500" i="1" dirty="0"/>
              <a:t>.</a:t>
            </a:r>
            <a:r>
              <a:rPr lang="en-US" sz="3500" dirty="0"/>
              <a:t> </a:t>
            </a:r>
            <a:r>
              <a:rPr lang="en-US" sz="3500" b="1" dirty="0"/>
              <a:t>Proverbs 28:1</a:t>
            </a:r>
            <a:r>
              <a:rPr lang="en-US" sz="3500" dirty="0"/>
              <a:t>,</a:t>
            </a:r>
            <a:r>
              <a:rPr lang="en-US" sz="3500" baseline="0" dirty="0"/>
              <a:t> </a:t>
            </a:r>
            <a:r>
              <a:rPr lang="en-US" sz="3500" i="1" baseline="0" dirty="0"/>
              <a:t>“</a:t>
            </a:r>
            <a:r>
              <a:rPr lang="en-US" sz="3500" b="1" i="1" baseline="0" dirty="0"/>
              <a:t>The wicked flee when no man pursueth; But the righteous are bold as a lion</a:t>
            </a:r>
            <a:r>
              <a:rPr lang="en-US" sz="3500" i="1" baseline="0" dirty="0"/>
              <a:t>”</a:t>
            </a:r>
            <a:endParaRPr lang="en-US" sz="3500" i="1" dirty="0"/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500" dirty="0"/>
              <a:t>Concealed sin makes one miserable. Psalms 32:3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500" dirty="0"/>
              <a:t>Crushed and dried up by guilt. Psalms 32:4;</a:t>
            </a:r>
            <a:br>
              <a:rPr lang="en-US" sz="3500" dirty="0"/>
            </a:br>
            <a:r>
              <a:rPr lang="en-US" sz="3500" dirty="0"/>
              <a:t>cf. 38:1-10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500" dirty="0"/>
              <a:t>Acknowledgment and forgiveness brought joy!</a:t>
            </a:r>
            <a:br>
              <a:rPr lang="en-US" sz="3500" dirty="0"/>
            </a:br>
            <a:r>
              <a:rPr lang="en-US" sz="3500" dirty="0"/>
              <a:t>Psalms 32:5, 10-11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28600" y="76200"/>
            <a:ext cx="8686799" cy="168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400" b="1" u="sng" dirty="0">
                <a:latin typeface="+mn-lt"/>
              </a:rPr>
              <a:t>Preaching Of Jesus</a:t>
            </a:r>
            <a:r>
              <a:rPr lang="en-US" sz="4400" b="1" dirty="0">
                <a:latin typeface="+mn-lt"/>
              </a:rPr>
              <a:t> Exposed Both Sin And The Sinner.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46051" y="1603768"/>
            <a:ext cx="8845548" cy="5238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Rich young ruler. Mark 10:17-22, </a:t>
            </a:r>
            <a:r>
              <a:rPr lang="en-US" sz="3200" i="1" dirty="0">
                <a:latin typeface="+mn-lt"/>
              </a:rPr>
              <a:t>“Exceeding sorrowful”</a:t>
            </a:r>
            <a:br>
              <a:rPr lang="en-US" sz="3200" i="1" dirty="0">
                <a:latin typeface="+mn-lt"/>
              </a:rPr>
            </a:br>
            <a:r>
              <a:rPr lang="en-US" sz="3200" dirty="0">
                <a:latin typeface="+mn-lt"/>
              </a:rPr>
              <a:t>(Luke 18:23). “Afflicted beyond measure”</a:t>
            </a:r>
            <a:br>
              <a:rPr lang="en-US" sz="3200" dirty="0">
                <a:latin typeface="+mn-lt"/>
              </a:rPr>
            </a:br>
            <a:r>
              <a:rPr lang="en-US" sz="2400" dirty="0">
                <a:latin typeface="+mn-lt"/>
              </a:rPr>
              <a:t>(Theological Dictionary Of The New Testament)</a:t>
            </a:r>
            <a:endParaRPr lang="en-US" sz="3200" dirty="0">
              <a:latin typeface="+mn-lt"/>
            </a:endParaRP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Sadducees. Matthew 22:23-29. Astonished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Pharisees. Matthew 15:12. Offended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Apostle Peter. Luke 22:61. Wept bitterly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Saul of Tarsus. </a:t>
            </a:r>
            <a:r>
              <a:rPr lang="en-US" sz="3200" baseline="0" dirty="0">
                <a:latin typeface="+mn-lt"/>
              </a:rPr>
              <a:t>Acts 9:4-6; 22:7ff; 26:9ff</a:t>
            </a:r>
            <a:endParaRPr lang="en-US" sz="3200" dirty="0">
              <a:latin typeface="+mn-lt"/>
            </a:endParaRPr>
          </a:p>
          <a:p>
            <a:pPr marL="687388" lvl="1" indent="-230188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Did not eat or drink for three days.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c</a:t>
            </a:r>
            <a:r>
              <a:rPr lang="en-US" sz="3200" baseline="0" dirty="0">
                <a:latin typeface="+mn-lt"/>
              </a:rPr>
              <a:t>f. 1 Timothy 1:12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85627" y="491579"/>
            <a:ext cx="8991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4400" b="1" u="sng" dirty="0">
                <a:latin typeface="+mn-lt"/>
              </a:rPr>
              <a:t>Apostles</a:t>
            </a:r>
            <a:r>
              <a:rPr lang="en-US" sz="4400" b="1" dirty="0">
                <a:latin typeface="+mn-lt"/>
              </a:rPr>
              <a:t> Convicted The Jewish Court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457200" y="1143000"/>
            <a:ext cx="82296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>
                <a:latin typeface="+mn-lt"/>
              </a:rPr>
              <a:t>Acts 4:18 – Apostles charged by the court.</a:t>
            </a:r>
          </a:p>
          <a:p>
            <a:r>
              <a:rPr lang="en-US" sz="3600" dirty="0">
                <a:latin typeface="+mn-lt"/>
              </a:rPr>
              <a:t>Acts 4:8ff, 19ff – Apostles preached.</a:t>
            </a:r>
          </a:p>
          <a:p>
            <a:endParaRPr lang="en-US" sz="3600" dirty="0">
              <a:latin typeface="+mn-lt"/>
            </a:endParaRPr>
          </a:p>
          <a:p>
            <a:r>
              <a:rPr lang="en-US" sz="3600" dirty="0">
                <a:latin typeface="+mn-lt"/>
              </a:rPr>
              <a:t>Acts 5:27-28 – Apostles charged by the court.</a:t>
            </a:r>
          </a:p>
          <a:p>
            <a:r>
              <a:rPr lang="en-US" sz="3600" dirty="0">
                <a:latin typeface="+mn-lt"/>
              </a:rPr>
              <a:t>Acts 5:29-33 – Apostles preached.</a:t>
            </a:r>
          </a:p>
          <a:p>
            <a:endParaRPr lang="en-US" sz="3600" dirty="0">
              <a:latin typeface="+mn-lt"/>
            </a:endParaRPr>
          </a:p>
          <a:p>
            <a:r>
              <a:rPr lang="en-US" sz="3600" dirty="0">
                <a:latin typeface="+mn-lt"/>
              </a:rPr>
              <a:t>Acts 5:40 – Apostles charged by the court.</a:t>
            </a:r>
          </a:p>
          <a:p>
            <a:r>
              <a:rPr lang="en-US" sz="3600" dirty="0">
                <a:latin typeface="+mn-lt"/>
              </a:rPr>
              <a:t>Acts 5:41-42 – Apostles preached.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33892" y="5552389"/>
            <a:ext cx="6501588" cy="1200329"/>
          </a:xfrm>
          <a:prstGeom prst="rect">
            <a:avLst/>
          </a:prstGeom>
          <a:noFill/>
          <a:ln w="9525">
            <a:solidFill>
              <a:schemeClr val="bg1">
                <a:alpha val="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>
                <a:latin typeface="+mn-lt"/>
              </a:rPr>
              <a:t>Acts 5:28; cf. Matthew 27:25</a:t>
            </a:r>
          </a:p>
          <a:p>
            <a:r>
              <a:rPr lang="en-US" sz="3600" i="1" dirty="0">
                <a:latin typeface="+mn-lt"/>
              </a:rPr>
              <a:t>“His blood (be) on us, and on our children.”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E050-F95C-45AC-9C84-30B8A48049E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8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8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4020</TotalTime>
  <Words>809</Words>
  <Application>Microsoft Office PowerPoint</Application>
  <PresentationFormat>On-screen Show (4:3)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Franklin Gothic Book</vt:lpstr>
      <vt:lpstr>Perpetua</vt:lpstr>
      <vt:lpstr>Tahoma</vt:lpstr>
      <vt:lpstr>Wingdings 2</vt:lpstr>
      <vt:lpstr>Theme10</vt:lpstr>
      <vt:lpstr>Guilt</vt:lpstr>
      <vt:lpstr>Guilt</vt:lpstr>
      <vt:lpstr>Guilt</vt:lpstr>
      <vt:lpstr>God In The Garden </vt:lpstr>
      <vt:lpstr>God With Cain</vt:lpstr>
      <vt:lpstr>Nathan with David. 2 Samuel 12:1-14</vt:lpstr>
      <vt:lpstr>PowerPoint Presentation</vt:lpstr>
      <vt:lpstr>PowerPoint Presentation</vt:lpstr>
      <vt:lpstr>PowerPoint Presentation</vt:lpstr>
      <vt:lpstr>Efforts To Escape Guilt</vt:lpstr>
      <vt:lpstr>Efforts To Escape Guilt</vt:lpstr>
      <vt:lpstr>Efforts To Escape Guilt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Guilt (6)</dc:title>
  <dc:creator>Micky Galloway</dc:creator>
  <cp:lastModifiedBy>Richard Lidh</cp:lastModifiedBy>
  <cp:revision>22</cp:revision>
  <cp:lastPrinted>2022-05-23T03:23:15Z</cp:lastPrinted>
  <dcterms:created xsi:type="dcterms:W3CDTF">2012-07-27T20:50:58Z</dcterms:created>
  <dcterms:modified xsi:type="dcterms:W3CDTF">2022-05-23T03:23:39Z</dcterms:modified>
</cp:coreProperties>
</file>